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9239-9444-4408-A391-739A7AAEC10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F11E-30FC-491A-B8E7-F723DBD9ED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600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9239-9444-4408-A391-739A7AAEC10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F11E-30FC-491A-B8E7-F723DBD9ED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416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9239-9444-4408-A391-739A7AAEC10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F11E-30FC-491A-B8E7-F723DBD9ED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006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9239-9444-4408-A391-739A7AAEC10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F11E-30FC-491A-B8E7-F723DBD9ED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9811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9239-9444-4408-A391-739A7AAEC10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F11E-30FC-491A-B8E7-F723DBD9ED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482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9239-9444-4408-A391-739A7AAEC10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F11E-30FC-491A-B8E7-F723DBD9ED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4350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9239-9444-4408-A391-739A7AAEC10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F11E-30FC-491A-B8E7-F723DBD9ED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29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9239-9444-4408-A391-739A7AAEC10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F11E-30FC-491A-B8E7-F723DBD9ED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70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9239-9444-4408-A391-739A7AAEC10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F11E-30FC-491A-B8E7-F723DBD9ED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1548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9239-9444-4408-A391-739A7AAEC10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F11E-30FC-491A-B8E7-F723DBD9ED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13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9239-9444-4408-A391-739A7AAEC10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F11E-30FC-491A-B8E7-F723DBD9ED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353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49239-9444-4408-A391-739A7AAEC10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FF11E-30FC-491A-B8E7-F723DBD9ED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311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C2BCA814-14F3-4594-BFED-6ADB678E203B}"/>
              </a:ext>
            </a:extLst>
          </p:cNvPr>
          <p:cNvGrpSpPr/>
          <p:nvPr/>
        </p:nvGrpSpPr>
        <p:grpSpPr>
          <a:xfrm>
            <a:off x="991722" y="1720692"/>
            <a:ext cx="6864827" cy="4438283"/>
            <a:chOff x="1290637" y="90487"/>
            <a:chExt cx="9610725" cy="6677025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xmlns="" id="{EACF1BAC-85E1-49C1-83F4-F14C8B601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90637" y="90487"/>
              <a:ext cx="9610725" cy="6677025"/>
            </a:xfrm>
            <a:prstGeom prst="rect">
              <a:avLst/>
            </a:prstGeom>
          </p:spPr>
        </p:pic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xmlns="" id="{FC2D9E4E-C68F-4DE2-944B-FD3DDC6457FD}"/>
                </a:ext>
              </a:extLst>
            </p:cNvPr>
            <p:cNvSpPr/>
            <p:nvPr/>
          </p:nvSpPr>
          <p:spPr>
            <a:xfrm>
              <a:off x="9122703" y="171681"/>
              <a:ext cx="1710053" cy="3793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03574C4-9C76-4EBF-B7ED-350F1CF0B810}"/>
              </a:ext>
            </a:extLst>
          </p:cNvPr>
          <p:cNvSpPr txBox="1"/>
          <p:nvPr/>
        </p:nvSpPr>
        <p:spPr>
          <a:xfrm>
            <a:off x="455173" y="537985"/>
            <a:ext cx="49279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1. </a:t>
            </a:r>
            <a:r>
              <a:rPr lang="ko-KR" altLang="en-US" sz="1600" dirty="0"/>
              <a:t>전자문서용 전자수입인지 사이트 접속 후</a:t>
            </a:r>
            <a:r>
              <a:rPr lang="en-US" altLang="ko-KR" sz="1600" dirty="0"/>
              <a:t> </a:t>
            </a:r>
            <a:r>
              <a:rPr lang="ko-KR" altLang="en-US" sz="1600" dirty="0"/>
              <a:t>회원가입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D3C51B5-D797-4E01-B9F9-24B82F105FC0}"/>
              </a:ext>
            </a:extLst>
          </p:cNvPr>
          <p:cNvSpPr txBox="1"/>
          <p:nvPr/>
        </p:nvSpPr>
        <p:spPr>
          <a:xfrm>
            <a:off x="624517" y="1087801"/>
            <a:ext cx="561929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50" dirty="0"/>
              <a:t>☞ </a:t>
            </a:r>
            <a:r>
              <a:rPr lang="en-US" altLang="ko-KR" sz="1350" dirty="0" err="1"/>
              <a:t>url</a:t>
            </a:r>
            <a:r>
              <a:rPr lang="en-US" altLang="ko-KR" sz="1350" dirty="0"/>
              <a:t> </a:t>
            </a:r>
            <a:r>
              <a:rPr lang="ko-KR" altLang="en-US" sz="1350" dirty="0"/>
              <a:t>접속 </a:t>
            </a:r>
            <a:r>
              <a:rPr lang="en-US" altLang="ko-KR" sz="1350" dirty="0"/>
              <a:t>: </a:t>
            </a:r>
            <a:r>
              <a:rPr lang="ko-KR" altLang="en-US" sz="1350" dirty="0" err="1"/>
              <a:t>전자문서용전자수입인지</a:t>
            </a:r>
            <a:r>
              <a:rPr lang="en-US" altLang="ko-KR" sz="1350" dirty="0"/>
              <a:t>.</a:t>
            </a:r>
            <a:r>
              <a:rPr lang="en-US" altLang="ko-KR" sz="1350" dirty="0" err="1"/>
              <a:t>kr</a:t>
            </a:r>
            <a:r>
              <a:rPr lang="en-US" altLang="ko-KR" sz="1350" dirty="0"/>
              <a:t>  (www.edoc-revenuestamp.or.kr)</a:t>
            </a:r>
            <a:endParaRPr lang="ko-KR" altLang="en-US" sz="135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B20AB434-BFA8-4903-92C3-D88E869C7BB2}"/>
              </a:ext>
            </a:extLst>
          </p:cNvPr>
          <p:cNvSpPr/>
          <p:nvPr/>
        </p:nvSpPr>
        <p:spPr>
          <a:xfrm>
            <a:off x="1727832" y="4718840"/>
            <a:ext cx="717327" cy="2662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12AA88ED-416B-427E-8ADF-A896C0EEA577}"/>
              </a:ext>
            </a:extLst>
          </p:cNvPr>
          <p:cNvGrpSpPr/>
          <p:nvPr/>
        </p:nvGrpSpPr>
        <p:grpSpPr>
          <a:xfrm>
            <a:off x="1448588" y="4551868"/>
            <a:ext cx="279244" cy="300082"/>
            <a:chOff x="403654" y="3168199"/>
            <a:chExt cx="372325" cy="400109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xmlns="" id="{112B7B81-0FAC-45B8-B478-8633178BC9AC}"/>
                </a:ext>
              </a:extLst>
            </p:cNvPr>
            <p:cNvSpPr/>
            <p:nvPr/>
          </p:nvSpPr>
          <p:spPr>
            <a:xfrm>
              <a:off x="411892" y="3179805"/>
              <a:ext cx="354227" cy="3693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 i="1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AC47871-72BE-4D36-809C-A48B3A9E40D1}"/>
                </a:ext>
              </a:extLst>
            </p:cNvPr>
            <p:cNvSpPr txBox="1"/>
            <p:nvPr/>
          </p:nvSpPr>
          <p:spPr>
            <a:xfrm>
              <a:off x="403654" y="3168199"/>
              <a:ext cx="37232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i="1" dirty="0">
                  <a:solidFill>
                    <a:srgbClr val="FF0000"/>
                  </a:solidFill>
                </a:rPr>
                <a:t>1</a:t>
              </a:r>
              <a:endParaRPr lang="ko-KR" altLang="en-US" sz="135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EB6230CB-ED8E-4B7F-8B73-1FCF78D03DCE}"/>
              </a:ext>
            </a:extLst>
          </p:cNvPr>
          <p:cNvSpPr/>
          <p:nvPr/>
        </p:nvSpPr>
        <p:spPr>
          <a:xfrm>
            <a:off x="371555" y="1028481"/>
            <a:ext cx="8217002" cy="41872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8794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xmlns="" id="{30745A0D-4963-4C53-917A-AF10499E6611}"/>
              </a:ext>
            </a:extLst>
          </p:cNvPr>
          <p:cNvGrpSpPr/>
          <p:nvPr/>
        </p:nvGrpSpPr>
        <p:grpSpPr>
          <a:xfrm>
            <a:off x="950540" y="1756442"/>
            <a:ext cx="6855663" cy="4573507"/>
            <a:chOff x="893932" y="581025"/>
            <a:chExt cx="8410576" cy="5695950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xmlns="" id="{71464D1C-3D1A-44E4-A091-BD159A0B1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3933" y="581025"/>
              <a:ext cx="8410575" cy="5695950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xmlns="" id="{5C42B9F2-42DF-425C-9713-DF606BBD2E52}"/>
                </a:ext>
              </a:extLst>
            </p:cNvPr>
            <p:cNvSpPr/>
            <p:nvPr/>
          </p:nvSpPr>
          <p:spPr>
            <a:xfrm>
              <a:off x="7714034" y="690664"/>
              <a:ext cx="1536970" cy="3793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xmlns="" id="{5C00A76B-718C-48D7-BD61-B836C69D5C96}"/>
                </a:ext>
              </a:extLst>
            </p:cNvPr>
            <p:cNvSpPr/>
            <p:nvPr/>
          </p:nvSpPr>
          <p:spPr>
            <a:xfrm>
              <a:off x="893932" y="5826955"/>
              <a:ext cx="1293125" cy="3793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/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xmlns="" id="{32CD3D4C-F6BC-4072-9B0D-43095379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4073" y="4679092"/>
              <a:ext cx="231689" cy="148281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0986A2BE-C810-4AA4-94A5-1046A664DFCB}"/>
                </a:ext>
              </a:extLst>
            </p:cNvPr>
            <p:cNvSpPr txBox="1"/>
            <p:nvPr/>
          </p:nvSpPr>
          <p:spPr>
            <a:xfrm>
              <a:off x="1253082" y="4646140"/>
              <a:ext cx="387424" cy="335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50" dirty="0">
                  <a:solidFill>
                    <a:schemeClr val="bg1"/>
                  </a:solidFill>
                </a:rPr>
                <a:t>**</a:t>
              </a:r>
              <a:endParaRPr lang="ko-KR" altLang="en-US" sz="75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F7B33217-D0FB-4686-9AFE-7ADC8A594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530" y="4199569"/>
            <a:ext cx="1869523" cy="672679"/>
          </a:xfrm>
          <a:prstGeom prst="rect">
            <a:avLst/>
          </a:prstGeom>
        </p:spPr>
      </p:pic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xmlns="" id="{110CA2D6-106C-424B-B498-F3BDA3E6470D}"/>
              </a:ext>
            </a:extLst>
          </p:cNvPr>
          <p:cNvCxnSpPr/>
          <p:nvPr/>
        </p:nvCxnSpPr>
        <p:spPr>
          <a:xfrm>
            <a:off x="664375" y="5020275"/>
            <a:ext cx="182357" cy="159952"/>
          </a:xfrm>
          <a:prstGeom prst="bentConnector3">
            <a:avLst>
              <a:gd name="adj1" fmla="val -420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AA137BA0-CCDC-45EB-AA27-EC43FCF5D627}"/>
              </a:ext>
            </a:extLst>
          </p:cNvPr>
          <p:cNvSpPr/>
          <p:nvPr/>
        </p:nvSpPr>
        <p:spPr>
          <a:xfrm>
            <a:off x="2536857" y="2149095"/>
            <a:ext cx="863804" cy="6092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47D41F76-B272-4865-853C-C882109FD0A6}"/>
              </a:ext>
            </a:extLst>
          </p:cNvPr>
          <p:cNvSpPr txBox="1"/>
          <p:nvPr/>
        </p:nvSpPr>
        <p:spPr>
          <a:xfrm>
            <a:off x="613820" y="1087801"/>
            <a:ext cx="46634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50" dirty="0"/>
              <a:t>☞</a:t>
            </a:r>
            <a:r>
              <a:rPr lang="en-US" altLang="ko-KR" sz="1350" dirty="0"/>
              <a:t> </a:t>
            </a:r>
            <a:r>
              <a:rPr lang="ko-KR" altLang="en-US" sz="1350" dirty="0"/>
              <a:t>로그인하지 않을 경우 관계기관구매 메뉴가 보이지 않음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xmlns="" id="{F21C42FC-7B68-440B-A404-735A91569E5E}"/>
              </a:ext>
            </a:extLst>
          </p:cNvPr>
          <p:cNvGrpSpPr/>
          <p:nvPr/>
        </p:nvGrpSpPr>
        <p:grpSpPr>
          <a:xfrm>
            <a:off x="315551" y="4079043"/>
            <a:ext cx="279244" cy="300082"/>
            <a:chOff x="403654" y="3168199"/>
            <a:chExt cx="372325" cy="400109"/>
          </a:xfrm>
        </p:grpSpPr>
        <p:sp>
          <p:nvSpPr>
            <p:cNvPr id="22" name="타원 21">
              <a:extLst>
                <a:ext uri="{FF2B5EF4-FFF2-40B4-BE49-F238E27FC236}">
                  <a16:creationId xmlns:a16="http://schemas.microsoft.com/office/drawing/2014/main" xmlns="" id="{3E0C4D48-F842-49F1-AB62-491467E1946A}"/>
                </a:ext>
              </a:extLst>
            </p:cNvPr>
            <p:cNvSpPr/>
            <p:nvPr/>
          </p:nvSpPr>
          <p:spPr>
            <a:xfrm>
              <a:off x="411892" y="3179805"/>
              <a:ext cx="354227" cy="3693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 i="1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4DCCB435-F0B1-4142-AE7F-14C7F531131F}"/>
                </a:ext>
              </a:extLst>
            </p:cNvPr>
            <p:cNvSpPr txBox="1"/>
            <p:nvPr/>
          </p:nvSpPr>
          <p:spPr>
            <a:xfrm>
              <a:off x="403654" y="3168199"/>
              <a:ext cx="37232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i="1" dirty="0">
                  <a:solidFill>
                    <a:srgbClr val="FF0000"/>
                  </a:solidFill>
                </a:rPr>
                <a:t>1</a:t>
              </a:r>
              <a:endParaRPr lang="ko-KR" altLang="en-US" sz="135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xmlns="" id="{AC09D1A1-2154-41C6-B6E3-4EA8EF25777E}"/>
              </a:ext>
            </a:extLst>
          </p:cNvPr>
          <p:cNvGrpSpPr/>
          <p:nvPr/>
        </p:nvGrpSpPr>
        <p:grpSpPr>
          <a:xfrm>
            <a:off x="2265007" y="2316299"/>
            <a:ext cx="279244" cy="300082"/>
            <a:chOff x="403654" y="3168199"/>
            <a:chExt cx="372325" cy="400109"/>
          </a:xfrm>
        </p:grpSpPr>
        <p:sp>
          <p:nvSpPr>
            <p:cNvPr id="26" name="타원 25">
              <a:extLst>
                <a:ext uri="{FF2B5EF4-FFF2-40B4-BE49-F238E27FC236}">
                  <a16:creationId xmlns:a16="http://schemas.microsoft.com/office/drawing/2014/main" xmlns="" id="{3EEE97E3-57B5-4599-B2FB-3D93B7E63DAE}"/>
                </a:ext>
              </a:extLst>
            </p:cNvPr>
            <p:cNvSpPr/>
            <p:nvPr/>
          </p:nvSpPr>
          <p:spPr>
            <a:xfrm>
              <a:off x="411892" y="3179805"/>
              <a:ext cx="354227" cy="3693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 i="1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B8C2B199-492C-459A-9E9C-A098207F9AEE}"/>
                </a:ext>
              </a:extLst>
            </p:cNvPr>
            <p:cNvSpPr txBox="1"/>
            <p:nvPr/>
          </p:nvSpPr>
          <p:spPr>
            <a:xfrm>
              <a:off x="403654" y="3168199"/>
              <a:ext cx="37232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i="1" dirty="0">
                  <a:solidFill>
                    <a:srgbClr val="FF0000"/>
                  </a:solidFill>
                </a:rPr>
                <a:t>2</a:t>
              </a:r>
              <a:endParaRPr lang="ko-KR" altLang="en-US" sz="135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B5E6E72-C569-4EE8-8BF6-30F428E1203E}"/>
              </a:ext>
            </a:extLst>
          </p:cNvPr>
          <p:cNvSpPr txBox="1"/>
          <p:nvPr/>
        </p:nvSpPr>
        <p:spPr>
          <a:xfrm>
            <a:off x="455173" y="537985"/>
            <a:ext cx="4027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2. </a:t>
            </a:r>
            <a:r>
              <a:rPr lang="ko-KR" altLang="en-US" sz="1600" dirty="0"/>
              <a:t>회원 로그인 후 </a:t>
            </a:r>
            <a:r>
              <a:rPr lang="en-US" altLang="ko-KR" sz="1600" dirty="0"/>
              <a:t>[</a:t>
            </a:r>
            <a:r>
              <a:rPr lang="ko-KR" altLang="en-US" sz="1600" dirty="0"/>
              <a:t>관계기관구매</a:t>
            </a:r>
            <a:r>
              <a:rPr lang="en-US" altLang="ko-KR" sz="1600" dirty="0"/>
              <a:t>]</a:t>
            </a:r>
            <a:r>
              <a:rPr lang="ko-KR" altLang="en-US" sz="1600" dirty="0"/>
              <a:t> 메뉴 선택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A42894A2-B238-451F-B9FF-32AD8AE349A7}"/>
              </a:ext>
            </a:extLst>
          </p:cNvPr>
          <p:cNvSpPr/>
          <p:nvPr/>
        </p:nvSpPr>
        <p:spPr>
          <a:xfrm>
            <a:off x="371555" y="1028481"/>
            <a:ext cx="8217002" cy="41872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2787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00" y="1034414"/>
            <a:ext cx="4733925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0519D86-0612-4CC9-81B8-94A8BB230686}"/>
              </a:ext>
            </a:extLst>
          </p:cNvPr>
          <p:cNvSpPr txBox="1"/>
          <p:nvPr/>
        </p:nvSpPr>
        <p:spPr>
          <a:xfrm>
            <a:off x="455173" y="537985"/>
            <a:ext cx="27366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3.</a:t>
            </a:r>
            <a:r>
              <a:rPr lang="ko-KR" altLang="en-US" sz="1600" dirty="0"/>
              <a:t> 관계기관 구매요청서 작성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FD46710-203C-4D44-8285-F6D045E2B750}"/>
              </a:ext>
            </a:extLst>
          </p:cNvPr>
          <p:cNvSpPr txBox="1"/>
          <p:nvPr/>
        </p:nvSpPr>
        <p:spPr>
          <a:xfrm>
            <a:off x="5535040" y="1552213"/>
            <a:ext cx="33852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50" dirty="0"/>
              <a:t>☞</a:t>
            </a:r>
            <a:r>
              <a:rPr lang="en-US" altLang="ko-KR" sz="1350" dirty="0"/>
              <a:t> </a:t>
            </a:r>
            <a:r>
              <a:rPr lang="ko-KR" altLang="en-US" sz="1350" dirty="0"/>
              <a:t>나라장터 계약서초안에 명시된 인지세 금액 입력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33692472-415C-4C9A-B94C-323938508FE3}"/>
              </a:ext>
            </a:extLst>
          </p:cNvPr>
          <p:cNvSpPr/>
          <p:nvPr/>
        </p:nvSpPr>
        <p:spPr>
          <a:xfrm>
            <a:off x="5395107" y="1552213"/>
            <a:ext cx="3665157" cy="57428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579193DC-BC55-4B38-887F-BF0913EFE343}"/>
              </a:ext>
            </a:extLst>
          </p:cNvPr>
          <p:cNvSpPr/>
          <p:nvPr/>
        </p:nvSpPr>
        <p:spPr>
          <a:xfrm>
            <a:off x="5381962" y="2198465"/>
            <a:ext cx="3665157" cy="172874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CDA0987-5D41-4A5C-8B26-EED9EBB5DE64}"/>
              </a:ext>
            </a:extLst>
          </p:cNvPr>
          <p:cNvSpPr txBox="1"/>
          <p:nvPr/>
        </p:nvSpPr>
        <p:spPr>
          <a:xfrm>
            <a:off x="5492685" y="2248301"/>
            <a:ext cx="3385292" cy="161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350" dirty="0"/>
              <a:t>☞</a:t>
            </a:r>
            <a:r>
              <a:rPr lang="en-US" altLang="ko-KR" sz="1350" dirty="0"/>
              <a:t> </a:t>
            </a:r>
            <a:r>
              <a:rPr lang="ko-KR" altLang="en-US" sz="1350" dirty="0"/>
              <a:t>결제방법 선택</a:t>
            </a:r>
            <a:endParaRPr lang="en-US" altLang="ko-KR" sz="1350" dirty="0"/>
          </a:p>
          <a:p>
            <a:pPr marL="196850" indent="-196850">
              <a:lnSpc>
                <a:spcPct val="150000"/>
              </a:lnSpc>
            </a:pPr>
            <a:r>
              <a:rPr lang="en-US" altLang="ko-KR" sz="1350" dirty="0"/>
              <a:t>   : </a:t>
            </a:r>
            <a:r>
              <a:rPr lang="ko-KR" altLang="en-US" sz="1350" dirty="0"/>
              <a:t>사업자명의</a:t>
            </a:r>
            <a:r>
              <a:rPr lang="en-US" altLang="ko-KR" sz="1350" dirty="0"/>
              <a:t> </a:t>
            </a:r>
            <a:r>
              <a:rPr lang="ko-KR" altLang="en-US" sz="1350" dirty="0"/>
              <a:t>계좌인 경우 사업자용으로 </a:t>
            </a:r>
            <a:r>
              <a:rPr lang="ko-KR" altLang="en-US" sz="1350" dirty="0" err="1"/>
              <a:t>발부받은</a:t>
            </a:r>
            <a:r>
              <a:rPr lang="ko-KR" altLang="en-US" sz="1350" dirty="0"/>
              <a:t> 공인인증서를 사용</a:t>
            </a:r>
            <a:endParaRPr lang="en-US" altLang="ko-KR" sz="1350" dirty="0"/>
          </a:p>
          <a:p>
            <a:pPr marL="196850" indent="-196850">
              <a:lnSpc>
                <a:spcPct val="150000"/>
              </a:lnSpc>
            </a:pPr>
            <a:r>
              <a:rPr lang="en-US" altLang="ko-KR" sz="1350" dirty="0"/>
              <a:t>   : </a:t>
            </a:r>
            <a:r>
              <a:rPr lang="ko-KR" altLang="en-US" sz="1350" dirty="0"/>
              <a:t>개인명의 계좌인 경우 개인 은행거래 용도로 </a:t>
            </a:r>
            <a:r>
              <a:rPr lang="ko-KR" altLang="en-US" sz="1350" dirty="0" err="1"/>
              <a:t>발부받은</a:t>
            </a:r>
            <a:r>
              <a:rPr lang="ko-KR" altLang="en-US" sz="1350" dirty="0"/>
              <a:t> 공인인증서를 사용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DAD6F683-980E-41F4-8030-8F52AE572EC2}"/>
              </a:ext>
            </a:extLst>
          </p:cNvPr>
          <p:cNvSpPr/>
          <p:nvPr/>
        </p:nvSpPr>
        <p:spPr>
          <a:xfrm>
            <a:off x="5381962" y="3988154"/>
            <a:ext cx="3665157" cy="45442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C38FEC4-5225-4BC0-A2AA-CDA81584CBAF}"/>
              </a:ext>
            </a:extLst>
          </p:cNvPr>
          <p:cNvSpPr txBox="1"/>
          <p:nvPr/>
        </p:nvSpPr>
        <p:spPr>
          <a:xfrm>
            <a:off x="5551515" y="4065323"/>
            <a:ext cx="33852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50" dirty="0"/>
              <a:t>☞</a:t>
            </a:r>
            <a:r>
              <a:rPr lang="en-US" altLang="ko-KR" sz="1350" dirty="0"/>
              <a:t> </a:t>
            </a:r>
            <a:r>
              <a:rPr lang="ko-KR" altLang="en-US" sz="1350" dirty="0"/>
              <a:t>납부 결과 수신용도 휴대폰</a:t>
            </a:r>
            <a:r>
              <a:rPr lang="en-US" altLang="ko-KR" sz="1350" dirty="0"/>
              <a:t>, </a:t>
            </a:r>
            <a:r>
              <a:rPr lang="ko-KR" altLang="en-US" sz="1350" dirty="0"/>
              <a:t>이메일 입력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A5BA887C-2F7F-4EFF-9036-0168E3F7FB03}"/>
              </a:ext>
            </a:extLst>
          </p:cNvPr>
          <p:cNvSpPr/>
          <p:nvPr/>
        </p:nvSpPr>
        <p:spPr>
          <a:xfrm>
            <a:off x="5365486" y="4546393"/>
            <a:ext cx="3665157" cy="2136345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F146916-7327-4213-8305-1A144449E0E5}"/>
              </a:ext>
            </a:extLst>
          </p:cNvPr>
          <p:cNvSpPr txBox="1"/>
          <p:nvPr/>
        </p:nvSpPr>
        <p:spPr>
          <a:xfrm>
            <a:off x="5535039" y="4498529"/>
            <a:ext cx="3385292" cy="2158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350" dirty="0"/>
              <a:t>☞</a:t>
            </a:r>
            <a:r>
              <a:rPr lang="en-US" altLang="ko-KR" sz="1350" dirty="0"/>
              <a:t> </a:t>
            </a:r>
            <a:r>
              <a:rPr lang="ko-KR" altLang="en-US" sz="1350" dirty="0"/>
              <a:t>관계기관명은 나라장터</a:t>
            </a:r>
            <a:endParaRPr lang="en-US" altLang="ko-KR" sz="1350" dirty="0"/>
          </a:p>
          <a:p>
            <a:pPr>
              <a:lnSpc>
                <a:spcPct val="150000"/>
              </a:lnSpc>
            </a:pPr>
            <a:r>
              <a:rPr lang="ko-KR" altLang="en-US" sz="1350" dirty="0"/>
              <a:t>☞</a:t>
            </a:r>
            <a:r>
              <a:rPr lang="en-US" altLang="ko-KR" sz="1350" dirty="0"/>
              <a:t> [</a:t>
            </a:r>
            <a:r>
              <a:rPr lang="ko-KR" altLang="en-US" sz="1350" dirty="0"/>
              <a:t>계약번호조회</a:t>
            </a:r>
            <a:r>
              <a:rPr lang="en-US" altLang="ko-KR" sz="1350" dirty="0"/>
              <a:t>] </a:t>
            </a:r>
            <a:r>
              <a:rPr lang="ko-KR" altLang="en-US" sz="1350" dirty="0"/>
              <a:t>버튼 클릭</a:t>
            </a:r>
            <a:endParaRPr lang="en-US" altLang="ko-KR" sz="1350" dirty="0"/>
          </a:p>
          <a:p>
            <a:pPr>
              <a:lnSpc>
                <a:spcPct val="150000"/>
              </a:lnSpc>
            </a:pPr>
            <a:r>
              <a:rPr lang="ko-KR" altLang="en-US" sz="1350" dirty="0"/>
              <a:t>☞</a:t>
            </a:r>
            <a:r>
              <a:rPr lang="en-US" altLang="ko-KR" sz="1350" dirty="0"/>
              <a:t> </a:t>
            </a:r>
            <a:r>
              <a:rPr lang="ko-KR" altLang="en-US" sz="1350" dirty="0"/>
              <a:t>나라장터 계약내용 확인후 해당 선택한 계약번호가 정확히 입력되었는 지 확인</a:t>
            </a:r>
            <a:endParaRPr lang="en-US" altLang="ko-KR" sz="1350" dirty="0"/>
          </a:p>
          <a:p>
            <a:pPr>
              <a:lnSpc>
                <a:spcPct val="150000"/>
              </a:lnSpc>
            </a:pPr>
            <a:r>
              <a:rPr lang="ko-KR" altLang="en-US" sz="1350" dirty="0"/>
              <a:t>☞</a:t>
            </a:r>
            <a:r>
              <a:rPr lang="en-US" altLang="ko-KR" sz="1350" dirty="0"/>
              <a:t> </a:t>
            </a:r>
            <a:r>
              <a:rPr lang="ko-KR" altLang="en-US" sz="1350" dirty="0" err="1"/>
              <a:t>계약명</a:t>
            </a:r>
            <a:r>
              <a:rPr lang="en-US" altLang="ko-KR" sz="1350" dirty="0"/>
              <a:t>, </a:t>
            </a:r>
            <a:r>
              <a:rPr lang="ko-KR" altLang="en-US" sz="1350" dirty="0"/>
              <a:t>계약체결일</a:t>
            </a:r>
            <a:r>
              <a:rPr lang="en-US" altLang="ko-KR" sz="1350" dirty="0"/>
              <a:t>, </a:t>
            </a:r>
            <a:r>
              <a:rPr lang="ko-KR" altLang="en-US" sz="1350" dirty="0"/>
              <a:t>계약금액 </a:t>
            </a:r>
            <a:r>
              <a:rPr lang="ko-KR" altLang="en-US" sz="1350" dirty="0" smtClean="0"/>
              <a:t>입력</a:t>
            </a:r>
            <a:endParaRPr lang="en-US" altLang="ko-KR" sz="1350" dirty="0" smtClean="0"/>
          </a:p>
          <a:p>
            <a:pPr>
              <a:lnSpc>
                <a:spcPct val="150000"/>
              </a:lnSpc>
            </a:pPr>
            <a:r>
              <a:rPr lang="en-US" altLang="ko-KR" sz="1100" dirty="0"/>
              <a:t> </a:t>
            </a:r>
            <a:r>
              <a:rPr lang="en-US" altLang="ko-KR" sz="1100" dirty="0" smtClean="0"/>
              <a:t> </a:t>
            </a:r>
            <a:r>
              <a:rPr lang="en-US" altLang="ko-KR" sz="1000" dirty="0" smtClean="0"/>
              <a:t> (</a:t>
            </a:r>
            <a:r>
              <a:rPr lang="ko-KR" altLang="en-US" sz="1000" dirty="0" smtClean="0"/>
              <a:t>외자의 경우 달러금액이 조회되니 필요한 원화금액으로      조정하여 사용필요</a:t>
            </a:r>
            <a:r>
              <a:rPr lang="en-US" altLang="ko-KR" sz="1000" dirty="0" smtClean="0"/>
              <a:t>)</a:t>
            </a:r>
            <a:endParaRPr lang="en-US" altLang="ko-KR" sz="1000" dirty="0"/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xmlns="" id="{E40ADEAA-C5B9-4D34-94E2-7B296363B8BC}"/>
              </a:ext>
            </a:extLst>
          </p:cNvPr>
          <p:cNvGrpSpPr/>
          <p:nvPr/>
        </p:nvGrpSpPr>
        <p:grpSpPr>
          <a:xfrm>
            <a:off x="444684" y="1806128"/>
            <a:ext cx="279244" cy="300082"/>
            <a:chOff x="403654" y="3168199"/>
            <a:chExt cx="372325" cy="400109"/>
          </a:xfrm>
        </p:grpSpPr>
        <p:sp>
          <p:nvSpPr>
            <p:cNvPr id="31" name="타원 30">
              <a:extLst>
                <a:ext uri="{FF2B5EF4-FFF2-40B4-BE49-F238E27FC236}">
                  <a16:creationId xmlns:a16="http://schemas.microsoft.com/office/drawing/2014/main" xmlns="" id="{B9F6BFC1-18E5-46FF-A67E-B0CB20769998}"/>
                </a:ext>
              </a:extLst>
            </p:cNvPr>
            <p:cNvSpPr/>
            <p:nvPr/>
          </p:nvSpPr>
          <p:spPr>
            <a:xfrm>
              <a:off x="411892" y="3179805"/>
              <a:ext cx="354227" cy="3693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 i="1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70F151AD-FB31-4650-9387-F83673D986E8}"/>
                </a:ext>
              </a:extLst>
            </p:cNvPr>
            <p:cNvSpPr txBox="1"/>
            <p:nvPr/>
          </p:nvSpPr>
          <p:spPr>
            <a:xfrm>
              <a:off x="403654" y="3168199"/>
              <a:ext cx="37232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i="1" dirty="0">
                  <a:solidFill>
                    <a:srgbClr val="FF0000"/>
                  </a:solidFill>
                </a:rPr>
                <a:t>1</a:t>
              </a:r>
              <a:endParaRPr lang="ko-KR" altLang="en-US" sz="135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xmlns="" id="{FC09ECBA-F393-4CDB-928A-81D7229FC214}"/>
              </a:ext>
            </a:extLst>
          </p:cNvPr>
          <p:cNvGrpSpPr/>
          <p:nvPr/>
        </p:nvGrpSpPr>
        <p:grpSpPr>
          <a:xfrm>
            <a:off x="444684" y="2661745"/>
            <a:ext cx="272832" cy="300082"/>
            <a:chOff x="403654" y="3168199"/>
            <a:chExt cx="363776" cy="400109"/>
          </a:xfrm>
        </p:grpSpPr>
        <p:sp>
          <p:nvSpPr>
            <p:cNvPr id="34" name="타원 33">
              <a:extLst>
                <a:ext uri="{FF2B5EF4-FFF2-40B4-BE49-F238E27FC236}">
                  <a16:creationId xmlns:a16="http://schemas.microsoft.com/office/drawing/2014/main" xmlns="" id="{7A918AD4-4F41-4B17-B5AD-CDE11D4F2CBC}"/>
                </a:ext>
              </a:extLst>
            </p:cNvPr>
            <p:cNvSpPr/>
            <p:nvPr/>
          </p:nvSpPr>
          <p:spPr>
            <a:xfrm>
              <a:off x="411892" y="3179805"/>
              <a:ext cx="354227" cy="3693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 i="1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E1C358C6-C717-425B-B79D-58FDA7E0258D}"/>
                </a:ext>
              </a:extLst>
            </p:cNvPr>
            <p:cNvSpPr txBox="1"/>
            <p:nvPr/>
          </p:nvSpPr>
          <p:spPr>
            <a:xfrm>
              <a:off x="403654" y="3168199"/>
              <a:ext cx="36377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i="1" dirty="0">
                  <a:solidFill>
                    <a:srgbClr val="FF0000"/>
                  </a:solidFill>
                </a:rPr>
                <a:t>2</a:t>
              </a:r>
              <a:endParaRPr lang="ko-KR" altLang="en-US" sz="135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xmlns="" id="{E8027EFE-2155-4D2E-90DC-8FC72EA76029}"/>
              </a:ext>
            </a:extLst>
          </p:cNvPr>
          <p:cNvGrpSpPr/>
          <p:nvPr/>
        </p:nvGrpSpPr>
        <p:grpSpPr>
          <a:xfrm>
            <a:off x="326323" y="4861001"/>
            <a:ext cx="272832" cy="300082"/>
            <a:chOff x="403654" y="3168199"/>
            <a:chExt cx="363776" cy="400109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xmlns="" id="{F68EB766-8CA5-489E-AF53-E7E391058E64}"/>
                </a:ext>
              </a:extLst>
            </p:cNvPr>
            <p:cNvSpPr/>
            <p:nvPr/>
          </p:nvSpPr>
          <p:spPr>
            <a:xfrm>
              <a:off x="411892" y="3179805"/>
              <a:ext cx="354227" cy="3693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 i="1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DAC569AC-EEF4-48D3-8913-7DCB303DFDAF}"/>
                </a:ext>
              </a:extLst>
            </p:cNvPr>
            <p:cNvSpPr txBox="1"/>
            <p:nvPr/>
          </p:nvSpPr>
          <p:spPr>
            <a:xfrm>
              <a:off x="403654" y="3168199"/>
              <a:ext cx="36377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i="1" dirty="0">
                  <a:solidFill>
                    <a:srgbClr val="FF0000"/>
                  </a:solidFill>
                </a:rPr>
                <a:t>3</a:t>
              </a:r>
              <a:endParaRPr lang="ko-KR" altLang="en-US" sz="1350" i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1113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26522F91-51B2-46A0-A1EB-8A0CD6F705F8}"/>
              </a:ext>
            </a:extLst>
          </p:cNvPr>
          <p:cNvSpPr/>
          <p:nvPr/>
        </p:nvSpPr>
        <p:spPr>
          <a:xfrm>
            <a:off x="5384294" y="1484238"/>
            <a:ext cx="3665157" cy="425154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86C6D17-E080-47E9-B522-3429A535B032}"/>
              </a:ext>
            </a:extLst>
          </p:cNvPr>
          <p:cNvSpPr txBox="1"/>
          <p:nvPr/>
        </p:nvSpPr>
        <p:spPr>
          <a:xfrm>
            <a:off x="5553847" y="1543468"/>
            <a:ext cx="3385292" cy="2735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350" dirty="0"/>
              <a:t>☞</a:t>
            </a:r>
            <a:r>
              <a:rPr lang="en-US" altLang="ko-KR" sz="1350" dirty="0"/>
              <a:t> </a:t>
            </a:r>
            <a:r>
              <a:rPr lang="ko-KR" altLang="en-US" sz="1350" dirty="0"/>
              <a:t>계약구분 선택</a:t>
            </a:r>
            <a:endParaRPr lang="en-US" altLang="ko-KR" sz="1350" dirty="0"/>
          </a:p>
          <a:p>
            <a:pPr>
              <a:lnSpc>
                <a:spcPct val="150000"/>
              </a:lnSpc>
            </a:pPr>
            <a:r>
              <a:rPr lang="en-US" altLang="ko-KR" sz="1350" dirty="0"/>
              <a:t>  : </a:t>
            </a:r>
            <a:r>
              <a:rPr lang="ko-KR" altLang="en-US" sz="1350" dirty="0"/>
              <a:t>공공 계약인 경우 </a:t>
            </a:r>
            <a:r>
              <a:rPr lang="ko-KR" altLang="en-US" sz="1100" dirty="0"/>
              <a:t>공공</a:t>
            </a:r>
            <a:r>
              <a:rPr lang="en-US" altLang="ko-KR" sz="1100" dirty="0"/>
              <a:t>(</a:t>
            </a:r>
            <a:r>
              <a:rPr lang="ko-KR" altLang="en-US" sz="1100" dirty="0"/>
              <a:t>물품</a:t>
            </a:r>
            <a:r>
              <a:rPr lang="en-US" altLang="ko-KR" sz="1100" dirty="0"/>
              <a:t>/</a:t>
            </a:r>
            <a:r>
              <a:rPr lang="ko-KR" altLang="en-US" sz="1100" dirty="0"/>
              <a:t>용역</a:t>
            </a:r>
            <a:r>
              <a:rPr lang="en-US" altLang="ko-KR" sz="1100" dirty="0"/>
              <a:t>/</a:t>
            </a:r>
            <a:r>
              <a:rPr lang="ko-KR" altLang="en-US" sz="1100" dirty="0"/>
              <a:t>공사</a:t>
            </a:r>
            <a:r>
              <a:rPr lang="en-US" altLang="ko-KR" sz="1100" dirty="0"/>
              <a:t>/</a:t>
            </a:r>
            <a:r>
              <a:rPr lang="ko-KR" altLang="en-US" sz="1100" dirty="0"/>
              <a:t>외자</a:t>
            </a:r>
            <a:r>
              <a:rPr lang="en-US" altLang="ko-KR" sz="1100" dirty="0"/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350" dirty="0"/>
              <a:t>  : </a:t>
            </a:r>
            <a:r>
              <a:rPr lang="ko-KR" altLang="en-US" sz="1350" dirty="0" err="1"/>
              <a:t>누리장터인</a:t>
            </a:r>
            <a:r>
              <a:rPr lang="ko-KR" altLang="en-US" sz="1350" dirty="0"/>
              <a:t> 경우 </a:t>
            </a:r>
            <a:r>
              <a:rPr lang="ko-KR" altLang="en-US" sz="1100" dirty="0"/>
              <a:t>민간</a:t>
            </a:r>
            <a:r>
              <a:rPr lang="en-US" altLang="ko-KR" sz="1100" dirty="0"/>
              <a:t>(</a:t>
            </a:r>
            <a:r>
              <a:rPr lang="ko-KR" altLang="en-US" sz="1100" dirty="0"/>
              <a:t>물품</a:t>
            </a:r>
            <a:r>
              <a:rPr lang="en-US" altLang="ko-KR" sz="1100" dirty="0"/>
              <a:t>/</a:t>
            </a:r>
            <a:r>
              <a:rPr lang="ko-KR" altLang="en-US" sz="1100" dirty="0"/>
              <a:t>공사</a:t>
            </a:r>
            <a:r>
              <a:rPr lang="en-US" altLang="ko-KR" sz="1100" dirty="0"/>
              <a:t>/</a:t>
            </a:r>
            <a:r>
              <a:rPr lang="ko-KR" altLang="en-US" sz="1100" dirty="0"/>
              <a:t>용역</a:t>
            </a:r>
            <a:r>
              <a:rPr lang="en-US" altLang="ko-KR" sz="1100" dirty="0"/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350" dirty="0"/>
              <a:t>  : </a:t>
            </a:r>
            <a:r>
              <a:rPr lang="ko-KR" altLang="en-US" sz="1350" dirty="0" err="1"/>
              <a:t>하도급지킴이인</a:t>
            </a:r>
            <a:r>
              <a:rPr lang="ko-KR" altLang="en-US" sz="1350" dirty="0"/>
              <a:t> 경우 </a:t>
            </a:r>
            <a:r>
              <a:rPr lang="ko-KR" altLang="en-US" sz="1100" dirty="0"/>
              <a:t>하도급</a:t>
            </a:r>
            <a:r>
              <a:rPr lang="en-US" altLang="ko-KR" sz="1100" dirty="0"/>
              <a:t>(</a:t>
            </a:r>
            <a:r>
              <a:rPr lang="ko-KR" altLang="en-US" sz="1100" dirty="0"/>
              <a:t>용역</a:t>
            </a:r>
            <a:r>
              <a:rPr lang="en-US" altLang="ko-KR" sz="1100" dirty="0"/>
              <a:t>/</a:t>
            </a:r>
            <a:r>
              <a:rPr lang="ko-KR" altLang="en-US" sz="1100" dirty="0"/>
              <a:t>송사</a:t>
            </a:r>
            <a:r>
              <a:rPr lang="en-US" altLang="ko-KR" sz="1100" dirty="0"/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1350" dirty="0"/>
              <a:t>☞</a:t>
            </a:r>
            <a:r>
              <a:rPr lang="en-US" altLang="ko-KR" sz="1350" dirty="0"/>
              <a:t> [</a:t>
            </a:r>
            <a:r>
              <a:rPr lang="ko-KR" altLang="en-US" sz="1350" dirty="0"/>
              <a:t>계약번호</a:t>
            </a:r>
            <a:r>
              <a:rPr lang="en-US" altLang="ko-KR" sz="1350" dirty="0"/>
              <a:t>] </a:t>
            </a:r>
            <a:r>
              <a:rPr lang="ko-KR" altLang="en-US" sz="1350" dirty="0"/>
              <a:t>입력</a:t>
            </a:r>
            <a:endParaRPr lang="en-US" altLang="ko-KR" sz="1350" dirty="0"/>
          </a:p>
          <a:p>
            <a:pPr>
              <a:lnSpc>
                <a:spcPct val="150000"/>
              </a:lnSpc>
            </a:pPr>
            <a:r>
              <a:rPr lang="ko-KR" altLang="en-US" sz="1350" dirty="0"/>
              <a:t>☞</a:t>
            </a:r>
            <a:r>
              <a:rPr lang="en-US" altLang="ko-KR" sz="1350" dirty="0"/>
              <a:t> [</a:t>
            </a:r>
            <a:r>
              <a:rPr lang="ko-KR" altLang="en-US" sz="1350" dirty="0"/>
              <a:t>검색</a:t>
            </a:r>
            <a:r>
              <a:rPr lang="en-US" altLang="ko-KR" sz="1350" dirty="0"/>
              <a:t>] </a:t>
            </a:r>
            <a:r>
              <a:rPr lang="ko-KR" altLang="en-US" sz="1350" dirty="0"/>
              <a:t>버튼 </a:t>
            </a:r>
            <a:r>
              <a:rPr lang="ko-KR" altLang="en-US" sz="1350" dirty="0" smtClean="0"/>
              <a:t>클릭</a:t>
            </a:r>
            <a:endParaRPr lang="en-US" altLang="ko-KR" sz="1350" dirty="0" smtClean="0"/>
          </a:p>
          <a:p>
            <a:pPr>
              <a:lnSpc>
                <a:spcPct val="150000"/>
              </a:lnSpc>
            </a:pPr>
            <a:r>
              <a:rPr lang="ko-KR" altLang="en-US" sz="1350" dirty="0"/>
              <a:t>☞</a:t>
            </a:r>
            <a:r>
              <a:rPr lang="en-US" altLang="ko-KR" sz="1350" dirty="0"/>
              <a:t> </a:t>
            </a:r>
            <a:r>
              <a:rPr lang="ko-KR" altLang="en-US" sz="1350" dirty="0" smtClean="0"/>
              <a:t>검색된 </a:t>
            </a:r>
            <a:r>
              <a:rPr lang="ko-KR" altLang="en-US" sz="1350" dirty="0" err="1" smtClean="0"/>
              <a:t>내역중</a:t>
            </a:r>
            <a:r>
              <a:rPr lang="ko-KR" altLang="en-US" sz="1350" dirty="0" smtClean="0"/>
              <a:t> 해당 계약번호 </a:t>
            </a:r>
            <a:r>
              <a:rPr lang="ko-KR" altLang="en-US" sz="1350" dirty="0" smtClean="0"/>
              <a:t>클릭</a:t>
            </a:r>
            <a:endParaRPr lang="en-US" altLang="ko-KR" sz="135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* </a:t>
            </a:r>
            <a:r>
              <a:rPr lang="en-US" altLang="ko-KR" sz="1000" dirty="0"/>
              <a:t> </a:t>
            </a:r>
            <a:r>
              <a:rPr lang="ko-KR" altLang="en-US" sz="1000" dirty="0" smtClean="0"/>
              <a:t>외자의 </a:t>
            </a:r>
            <a:r>
              <a:rPr lang="ko-KR" altLang="en-US" sz="1000" dirty="0"/>
              <a:t>경우 달러금액이 조회되니 필요한 원화금액으로      조정하여 </a:t>
            </a:r>
            <a:r>
              <a:rPr lang="ko-KR" altLang="en-US" sz="1000" dirty="0" smtClean="0"/>
              <a:t>사용필요</a:t>
            </a:r>
            <a:endParaRPr lang="en-US" altLang="ko-KR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A1D9188-E6AA-49F0-A5EE-4D5F48C382DF}"/>
              </a:ext>
            </a:extLst>
          </p:cNvPr>
          <p:cNvSpPr txBox="1"/>
          <p:nvPr/>
        </p:nvSpPr>
        <p:spPr>
          <a:xfrm>
            <a:off x="455173" y="537985"/>
            <a:ext cx="5155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3.</a:t>
            </a:r>
            <a:r>
              <a:rPr lang="ko-KR" altLang="en-US" sz="1600" dirty="0"/>
              <a:t> 관계기관 </a:t>
            </a:r>
            <a:r>
              <a:rPr lang="ko-KR" altLang="en-US" sz="1600" dirty="0" smtClean="0"/>
              <a:t>구매요청서 </a:t>
            </a:r>
            <a:r>
              <a:rPr lang="ko-KR" altLang="en-US" sz="1600" dirty="0"/>
              <a:t>작성 </a:t>
            </a:r>
            <a:r>
              <a:rPr lang="en-US" altLang="ko-KR" sz="1600" dirty="0"/>
              <a:t>– </a:t>
            </a:r>
            <a:r>
              <a:rPr lang="ko-KR" altLang="en-US" sz="1600" dirty="0"/>
              <a:t>나라장터 </a:t>
            </a:r>
            <a:r>
              <a:rPr lang="en-US" altLang="ko-KR" sz="1600" dirty="0"/>
              <a:t>[</a:t>
            </a:r>
            <a:r>
              <a:rPr lang="ko-KR" altLang="en-US" sz="1600" dirty="0"/>
              <a:t>계약번호조회</a:t>
            </a:r>
            <a:r>
              <a:rPr lang="en-US" altLang="ko-KR" sz="1600" dirty="0"/>
              <a:t>]</a:t>
            </a:r>
            <a:endParaRPr lang="ko-KR" altLang="en-US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73" y="1223509"/>
            <a:ext cx="4812754" cy="518731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033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_x427000720" descr="EMB000048142a2c">
            <a:extLst>
              <a:ext uri="{FF2B5EF4-FFF2-40B4-BE49-F238E27FC236}">
                <a16:creationId xmlns:a16="http://schemas.microsoft.com/office/drawing/2014/main" xmlns="" id="{3EDA7004-F74D-4862-B928-77404E122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09" y="1447204"/>
            <a:ext cx="3650043" cy="347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_x427001360" descr="EMB000048142a34">
            <a:extLst>
              <a:ext uri="{FF2B5EF4-FFF2-40B4-BE49-F238E27FC236}">
                <a16:creationId xmlns:a16="http://schemas.microsoft.com/office/drawing/2014/main" xmlns="" id="{AE080AB1-9254-4DEC-B3E8-424F12A5A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149" y="1683698"/>
            <a:ext cx="2678194" cy="298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AC7E75E1-86D7-42C9-AC7D-99D168416411}"/>
              </a:ext>
            </a:extLst>
          </p:cNvPr>
          <p:cNvSpPr/>
          <p:nvPr/>
        </p:nvSpPr>
        <p:spPr>
          <a:xfrm>
            <a:off x="555443" y="1010300"/>
            <a:ext cx="8380739" cy="370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350" dirty="0"/>
              <a:t>☞ 공인인증서 암호를 입력한 후 “확인” 버튼을 클릭하면 전자수입인지 구매가 완료됨</a:t>
            </a:r>
            <a:r>
              <a:rPr lang="en-US" altLang="ko-KR" sz="1350" dirty="0"/>
              <a:t>.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3C199D4E-A8FF-44BF-A67E-1464FE6C7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655" y="5707432"/>
            <a:ext cx="4383074" cy="795830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C82223B8-A592-408D-AD10-EC0A3878B5A0}"/>
              </a:ext>
            </a:extLst>
          </p:cNvPr>
          <p:cNvSpPr/>
          <p:nvPr/>
        </p:nvSpPr>
        <p:spPr>
          <a:xfrm>
            <a:off x="5040537" y="4990857"/>
            <a:ext cx="3665157" cy="172874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9B60E65-A5FE-4390-89A2-3EC209D60ABB}"/>
              </a:ext>
            </a:extLst>
          </p:cNvPr>
          <p:cNvSpPr txBox="1"/>
          <p:nvPr/>
        </p:nvSpPr>
        <p:spPr>
          <a:xfrm>
            <a:off x="5151260" y="5040693"/>
            <a:ext cx="3385292" cy="161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350" dirty="0"/>
              <a:t>☞</a:t>
            </a:r>
            <a:r>
              <a:rPr lang="en-US" altLang="ko-KR" sz="1350" dirty="0"/>
              <a:t> </a:t>
            </a:r>
            <a:r>
              <a:rPr lang="ko-KR" altLang="en-US" sz="1350" dirty="0"/>
              <a:t>결제방법 선택</a:t>
            </a:r>
            <a:endParaRPr lang="en-US" altLang="ko-KR" sz="1350" dirty="0"/>
          </a:p>
          <a:p>
            <a:pPr marL="196850" indent="-196850">
              <a:lnSpc>
                <a:spcPct val="150000"/>
              </a:lnSpc>
            </a:pPr>
            <a:r>
              <a:rPr lang="en-US" altLang="ko-KR" sz="1350" dirty="0"/>
              <a:t>   : </a:t>
            </a:r>
            <a:r>
              <a:rPr lang="ko-KR" altLang="en-US" sz="1350" dirty="0"/>
              <a:t>사업자명의</a:t>
            </a:r>
            <a:r>
              <a:rPr lang="en-US" altLang="ko-KR" sz="1350" dirty="0"/>
              <a:t> </a:t>
            </a:r>
            <a:r>
              <a:rPr lang="ko-KR" altLang="en-US" sz="1350" dirty="0"/>
              <a:t>계좌인 경우 사업자용으로 </a:t>
            </a:r>
            <a:r>
              <a:rPr lang="ko-KR" altLang="en-US" sz="1350" dirty="0" err="1"/>
              <a:t>발부받은</a:t>
            </a:r>
            <a:r>
              <a:rPr lang="ko-KR" altLang="en-US" sz="1350" dirty="0"/>
              <a:t> 공인인증서를 사용</a:t>
            </a:r>
            <a:endParaRPr lang="en-US" altLang="ko-KR" sz="1350" dirty="0"/>
          </a:p>
          <a:p>
            <a:pPr marL="196850" indent="-196850">
              <a:lnSpc>
                <a:spcPct val="150000"/>
              </a:lnSpc>
            </a:pPr>
            <a:r>
              <a:rPr lang="en-US" altLang="ko-KR" sz="1350" dirty="0"/>
              <a:t>   : </a:t>
            </a:r>
            <a:r>
              <a:rPr lang="ko-KR" altLang="en-US" sz="1350" dirty="0"/>
              <a:t>개인명의 계좌인 경우 개인 은행거래 용도로 </a:t>
            </a:r>
            <a:r>
              <a:rPr lang="ko-KR" altLang="en-US" sz="1350" dirty="0" err="1"/>
              <a:t>발부받은</a:t>
            </a:r>
            <a:r>
              <a:rPr lang="ko-KR" altLang="en-US" sz="1350" dirty="0"/>
              <a:t> 공인인증서를 사용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D4BA4C7-CBCB-4B6A-9F23-FEE3D6A2E00B}"/>
              </a:ext>
            </a:extLst>
          </p:cNvPr>
          <p:cNvSpPr txBox="1"/>
          <p:nvPr/>
        </p:nvSpPr>
        <p:spPr>
          <a:xfrm>
            <a:off x="455173" y="537985"/>
            <a:ext cx="3272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3.</a:t>
            </a:r>
            <a:r>
              <a:rPr lang="ko-KR" altLang="en-US" sz="1600" dirty="0"/>
              <a:t> 관계기관 구매요청서 작성</a:t>
            </a:r>
            <a:r>
              <a:rPr lang="en-US" altLang="ko-KR" sz="1600" dirty="0"/>
              <a:t>(</a:t>
            </a:r>
            <a:r>
              <a:rPr lang="ko-KR" altLang="en-US" sz="1600" dirty="0"/>
              <a:t>결제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103595F4-4E4A-4521-83A1-E828C42B6F1D}"/>
              </a:ext>
            </a:extLst>
          </p:cNvPr>
          <p:cNvSpPr/>
          <p:nvPr/>
        </p:nvSpPr>
        <p:spPr>
          <a:xfrm>
            <a:off x="371555" y="1028481"/>
            <a:ext cx="8217002" cy="41872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AFDB0BD3-D758-4DC1-9E2B-A069244E5FD9}"/>
              </a:ext>
            </a:extLst>
          </p:cNvPr>
          <p:cNvSpPr/>
          <p:nvPr/>
        </p:nvSpPr>
        <p:spPr>
          <a:xfrm>
            <a:off x="343075" y="4988629"/>
            <a:ext cx="4639043" cy="71880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6CEDEBC3-D491-49D6-B37C-46E7D3F608C1}"/>
              </a:ext>
            </a:extLst>
          </p:cNvPr>
          <p:cNvSpPr/>
          <p:nvPr/>
        </p:nvSpPr>
        <p:spPr>
          <a:xfrm>
            <a:off x="381632" y="5012939"/>
            <a:ext cx="4572614" cy="681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50" dirty="0"/>
              <a:t>[</a:t>
            </a:r>
            <a:r>
              <a:rPr lang="ko-KR" altLang="en-US" sz="1350" dirty="0"/>
              <a:t>주의</a:t>
            </a:r>
            <a:r>
              <a:rPr lang="en-US" altLang="ko-KR" sz="1350" dirty="0"/>
              <a:t>] </a:t>
            </a:r>
            <a:r>
              <a:rPr lang="ko-KR" altLang="en-US" sz="1350" dirty="0"/>
              <a:t>구매요청서 작성시 결제방법 선택에 따라 해당 공인인증서가 필요</a:t>
            </a:r>
            <a:endParaRPr lang="en-US" altLang="ko-KR" sz="1350" dirty="0"/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xmlns="" id="{B5D186D3-CB82-49AC-995E-D11674C2862D}"/>
              </a:ext>
            </a:extLst>
          </p:cNvPr>
          <p:cNvGrpSpPr/>
          <p:nvPr/>
        </p:nvGrpSpPr>
        <p:grpSpPr>
          <a:xfrm>
            <a:off x="444684" y="1806128"/>
            <a:ext cx="279244" cy="300082"/>
            <a:chOff x="403654" y="3168199"/>
            <a:chExt cx="372325" cy="400109"/>
          </a:xfrm>
        </p:grpSpPr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AA6E489D-49B1-4F3E-B579-26C40E07CD07}"/>
                </a:ext>
              </a:extLst>
            </p:cNvPr>
            <p:cNvSpPr/>
            <p:nvPr/>
          </p:nvSpPr>
          <p:spPr>
            <a:xfrm>
              <a:off x="411892" y="3179805"/>
              <a:ext cx="354227" cy="3693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 i="1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42B7F586-E632-4719-8375-BE00F8979CCF}"/>
                </a:ext>
              </a:extLst>
            </p:cNvPr>
            <p:cNvSpPr txBox="1"/>
            <p:nvPr/>
          </p:nvSpPr>
          <p:spPr>
            <a:xfrm>
              <a:off x="403654" y="3168199"/>
              <a:ext cx="37232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i="1" dirty="0">
                  <a:solidFill>
                    <a:srgbClr val="FF0000"/>
                  </a:solidFill>
                </a:rPr>
                <a:t>1</a:t>
              </a:r>
              <a:endParaRPr lang="ko-KR" altLang="en-US" sz="135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xmlns="" id="{686064BE-344D-45EB-A3CB-38DDCFBA0246}"/>
              </a:ext>
            </a:extLst>
          </p:cNvPr>
          <p:cNvGrpSpPr/>
          <p:nvPr/>
        </p:nvGrpSpPr>
        <p:grpSpPr>
          <a:xfrm>
            <a:off x="108800" y="4988627"/>
            <a:ext cx="272832" cy="300082"/>
            <a:chOff x="403654" y="3168199"/>
            <a:chExt cx="363776" cy="400109"/>
          </a:xfrm>
        </p:grpSpPr>
        <p:sp>
          <p:nvSpPr>
            <p:cNvPr id="22" name="타원 21">
              <a:extLst>
                <a:ext uri="{FF2B5EF4-FFF2-40B4-BE49-F238E27FC236}">
                  <a16:creationId xmlns:a16="http://schemas.microsoft.com/office/drawing/2014/main" xmlns="" id="{E1073B8B-E9B4-4A8E-BA66-91D715347B42}"/>
                </a:ext>
              </a:extLst>
            </p:cNvPr>
            <p:cNvSpPr/>
            <p:nvPr/>
          </p:nvSpPr>
          <p:spPr>
            <a:xfrm>
              <a:off x="411892" y="3179805"/>
              <a:ext cx="354227" cy="3693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 i="1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49214E2B-3CF1-4841-848C-314E982A8955}"/>
                </a:ext>
              </a:extLst>
            </p:cNvPr>
            <p:cNvSpPr txBox="1"/>
            <p:nvPr/>
          </p:nvSpPr>
          <p:spPr>
            <a:xfrm>
              <a:off x="403654" y="3168199"/>
              <a:ext cx="36377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i="1" dirty="0">
                  <a:solidFill>
                    <a:srgbClr val="FF0000"/>
                  </a:solidFill>
                </a:rPr>
                <a:t>2</a:t>
              </a:r>
              <a:endParaRPr lang="ko-KR" altLang="en-US" sz="1350" i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3945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</TotalTime>
  <Words>258</Words>
  <Application>Microsoft Office PowerPoint</Application>
  <PresentationFormat>화면 슬라이드 쇼(4:3)</PresentationFormat>
  <Paragraphs>39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송 봉훈</dc:creator>
  <cp:lastModifiedBy>nuriadmin</cp:lastModifiedBy>
  <cp:revision>18</cp:revision>
  <dcterms:created xsi:type="dcterms:W3CDTF">2019-02-20T04:07:18Z</dcterms:created>
  <dcterms:modified xsi:type="dcterms:W3CDTF">2019-09-05T00:32:42Z</dcterms:modified>
</cp:coreProperties>
</file>